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5" r:id="rId3"/>
    <p:sldId id="278" r:id="rId4"/>
    <p:sldId id="258" r:id="rId5"/>
    <p:sldId id="274" r:id="rId6"/>
    <p:sldId id="259" r:id="rId7"/>
    <p:sldId id="260" r:id="rId8"/>
    <p:sldId id="286" r:id="rId9"/>
    <p:sldId id="266" r:id="rId10"/>
    <p:sldId id="290" r:id="rId11"/>
    <p:sldId id="261" r:id="rId12"/>
    <p:sldId id="262" r:id="rId13"/>
    <p:sldId id="291" r:id="rId14"/>
    <p:sldId id="264" r:id="rId15"/>
    <p:sldId id="265" r:id="rId16"/>
    <p:sldId id="284" r:id="rId17"/>
    <p:sldId id="285" r:id="rId18"/>
    <p:sldId id="279" r:id="rId19"/>
    <p:sldId id="280" r:id="rId20"/>
    <p:sldId id="281" r:id="rId21"/>
    <p:sldId id="282" r:id="rId22"/>
    <p:sldId id="287" r:id="rId23"/>
    <p:sldId id="289" r:id="rId24"/>
    <p:sldId id="288" r:id="rId25"/>
    <p:sldId id="277" r:id="rId26"/>
    <p:sldId id="283" r:id="rId27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5" autoAdjust="0"/>
    <p:restoredTop sz="80251" autoAdjust="0"/>
  </p:normalViewPr>
  <p:slideViewPr>
    <p:cSldViewPr>
      <p:cViewPr varScale="1">
        <p:scale>
          <a:sx n="61" d="100"/>
          <a:sy n="61" d="100"/>
        </p:scale>
        <p:origin x="576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C32BE33-F5B0-4DD3-9017-3883D8C1EF0F}" type="datetimeFigureOut">
              <a:rPr lang="en-US" smtClean="0"/>
              <a:pPr/>
              <a:t>5/13/2018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1C4D52C0-5526-4CE1-812C-34F3818D9E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04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60C1F2A-0703-4CCE-A162-5B75B04D2FA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10FE67F-D37A-43A0-A20F-46897AFF1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27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ecare.com/Encyclopedia/Encyclopedia%20F.htm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beecare.com/Encyclopedia/Encyclopedia%20B.htm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59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1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9363">
              <a:defRPr/>
            </a:pPr>
            <a:r>
              <a:rPr lang="en-US" dirty="0" smtClean="0"/>
              <a:t>**One-third data comes from a McGregor 1976 USDA publication.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15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4,000</a:t>
            </a:r>
            <a:r>
              <a:rPr lang="en-US" baseline="0" dirty="0" smtClean="0"/>
              <a:t> are found in American north of Mexico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1683 immigrants brought Bees here.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Reverend Lorenzo Langstroth.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406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08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833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287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76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551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4CAEA6-103B-4F1A-B9E7-8C12D94C0AA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255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House bees feed the young, feed the older larvae, feed</a:t>
            </a:r>
            <a:r>
              <a:rPr lang="en-US" baseline="0" dirty="0" smtClean="0"/>
              <a:t> the queen, clean the hive, do all the building, and store the pollen.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Guard bees protect the hive from intruders.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Field bees forage for nectar, pollen, propolis, and water.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987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929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292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Even if you don't buy any other equipment, </a:t>
            </a:r>
            <a:r>
              <a:rPr lang="en-US" b="1" i="1" dirty="0" smtClean="0"/>
              <a:t>get a smoker</a:t>
            </a:r>
            <a:r>
              <a:rPr lang="en-US" dirty="0" smtClean="0"/>
              <a:t>.  </a:t>
            </a:r>
            <a:r>
              <a:rPr lang="en-US" i="1" dirty="0" smtClean="0"/>
              <a:t>It is the most important item of beekeeping equipment you can own.</a:t>
            </a:r>
            <a:r>
              <a:rPr lang="en-US" dirty="0" smtClean="0"/>
              <a:t>  You may be able to do without all the other basic equipment, although that is not recommended, but a good smoker is </a:t>
            </a:r>
            <a:r>
              <a:rPr lang="en-US" i="1" dirty="0" smtClean="0"/>
              <a:t>absolutely necessary</a:t>
            </a:r>
            <a:r>
              <a:rPr lang="en-US" dirty="0" smtClean="0"/>
              <a:t>. 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This red tool, called a </a:t>
            </a:r>
            <a:r>
              <a:rPr lang="en-US" b="1" dirty="0" smtClean="0"/>
              <a:t>Frame Lifter &amp; Scraper</a:t>
            </a:r>
            <a:r>
              <a:rPr lang="en-US" dirty="0" smtClean="0"/>
              <a:t>, is much easier to use for many functions, as it makes it simple to pry up the edges of the </a:t>
            </a:r>
            <a:r>
              <a:rPr lang="en-US" dirty="0" smtClean="0">
                <a:hlinkClick r:id="rId3"/>
              </a:rPr>
              <a:t>frame</a:t>
            </a:r>
            <a:r>
              <a:rPr lang="en-US" dirty="0" smtClean="0"/>
              <a:t> top bars when removing them, and its beveled edge is great for prying and scraping.  However, the </a:t>
            </a:r>
            <a:r>
              <a:rPr lang="en-US" b="1" dirty="0" smtClean="0"/>
              <a:t>Steel Hive Tool</a:t>
            </a:r>
            <a:r>
              <a:rPr lang="en-US" dirty="0" smtClean="0"/>
              <a:t> excels at cleaning the </a:t>
            </a:r>
            <a:r>
              <a:rPr lang="en-US" dirty="0" smtClean="0">
                <a:hlinkClick r:id="rId4"/>
              </a:rPr>
              <a:t>bottom board</a:t>
            </a:r>
            <a:r>
              <a:rPr lang="en-US" dirty="0" smtClean="0"/>
              <a:t> when you are reaching in from the top, it's great for removing nails, and it even doubles as a hammer. 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72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An outer cover, which is, simply put, a lid.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An inner cover, that acts as a spacer between the outer cover and the main part of the hive.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Honey supers, which are boxes that each have 10 "frames" that bees will put nectar, and later honey on.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 queen excluder, which keeps the queen bee in the lower part of the hive.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brood box(es), which is the part of the hive that the queen lives in, and where she lays her eggs, also known as brood.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bottom board, that is a base that the other parts rest on. 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54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888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69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915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002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9363">
              <a:defRPr/>
            </a:pPr>
            <a:r>
              <a:rPr lang="en-US" dirty="0" smtClean="0"/>
              <a:t>**One-third data comes from a McGregor 1976 USDA publication.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605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9363">
              <a:defRPr/>
            </a:pPr>
            <a:r>
              <a:rPr lang="en-US" dirty="0" smtClean="0"/>
              <a:t>**One-third data comes from a McGregor 1976 USDA publication.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522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5527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4882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43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918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461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4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1.xm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slide" Target="slide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debbie@seibshoosierhoney.com" TargetMode="External"/><Relationship Id="rId4" Type="http://schemas.openxmlformats.org/officeDocument/2006/relationships/hyperlink" Target="mailto:mike@seibshoosierhone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dirty="0" smtClean="0"/>
              <a:t>Beginning Beekeeping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266327"/>
            <a:ext cx="152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266327"/>
            <a:ext cx="1676400" cy="138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1686675"/>
            <a:ext cx="3219450" cy="158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Which One is the Honey Bee?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19812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976918" y="35052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990688" y="2000038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986406" y="353431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50292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Answer is: A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21336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Honey Bee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690" y="3643044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Bumble Bee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00800" y="21336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Yellow Jacket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399090" y="36576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Hornet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Would You Become a Beekeeper?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22988" y="1143000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</a:t>
            </a:r>
            <a:r>
              <a:rPr lang="en-US" sz="3800" dirty="0" smtClean="0"/>
              <a:t>Pollination</a:t>
            </a:r>
          </a:p>
          <a:p>
            <a:pPr lvl="1">
              <a:buBlip>
                <a:blip r:embed="rId3"/>
              </a:buBlip>
            </a:pPr>
            <a:r>
              <a:rPr lang="en-US" sz="3200" i="1" dirty="0" smtClean="0"/>
              <a:t> “One-third of our total diet is dependent, directly or indirectly, upon insect-pollinated plants.“</a:t>
            </a:r>
          </a:p>
          <a:p>
            <a:pPr>
              <a:buBlip>
                <a:blip r:embed="rId3"/>
              </a:buBlip>
            </a:pPr>
            <a:r>
              <a:rPr lang="en-US" sz="4400" i="1" dirty="0" smtClean="0"/>
              <a:t> </a:t>
            </a:r>
            <a:r>
              <a:rPr lang="en-US" sz="3800" dirty="0" smtClean="0"/>
              <a:t>Honey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Beeswax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Meet Great People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Love of the Bees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Make Money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600200" y="5562600"/>
            <a:ext cx="1348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XXX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800" dirty="0" smtClean="0"/>
              <a:t>20,000 species of bees in the world.</a:t>
            </a:r>
          </a:p>
          <a:p>
            <a:pPr>
              <a:buBlip>
                <a:blip r:embed="rId3"/>
              </a:buBlip>
            </a:pPr>
            <a:r>
              <a:rPr lang="en-US" sz="2800" dirty="0" smtClean="0"/>
              <a:t>Honey Bees are not indigenous to North America.</a:t>
            </a:r>
          </a:p>
        </p:txBody>
      </p:sp>
      <p:pic>
        <p:nvPicPr>
          <p:cNvPr id="4" name="Picture 3" descr="Bee Ski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600" y="3124200"/>
            <a:ext cx="1581150" cy="2108200"/>
          </a:xfrm>
          <a:prstGeom prst="rect">
            <a:avLst/>
          </a:prstGeom>
        </p:spPr>
      </p:pic>
      <p:pic>
        <p:nvPicPr>
          <p:cNvPr id="6" name="Picture 5" descr="Hive Too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2590800"/>
            <a:ext cx="1905000" cy="316860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3352800"/>
            <a:ext cx="244316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09600" y="5029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Clay Pots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52800" y="5334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Skep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5791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Langstroth 1851</a:t>
            </a:r>
            <a:endParaRPr lang="en-US" dirty="0"/>
          </a:p>
        </p:txBody>
      </p:sp>
      <p:pic>
        <p:nvPicPr>
          <p:cNvPr id="11" name="Picture 10" descr="TBH - Gree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0" y="3124200"/>
            <a:ext cx="203133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162800" y="5105399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Top Bar Hive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8" grpId="0"/>
      <p:bldP spid="9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Other Things to Consider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Natural or Treat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Source of Bees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Land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Own, rent or find free locations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Building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Where to store and repair equipment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Mix bee food and treatments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Extract and handle honey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Vehicle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Haul equipment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Haul products to markets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Types of Bees in the Hive</a:t>
            </a:r>
            <a:endParaRPr lang="en-US" dirty="0"/>
          </a:p>
        </p:txBody>
      </p:sp>
      <p:pic>
        <p:nvPicPr>
          <p:cNvPr id="4" name="Picture 3" descr="stagebee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133600"/>
            <a:ext cx="3943585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Queens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endParaRPr lang="en-US" sz="2800" dirty="0"/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Blip>
                <a:blip r:embed="rId3"/>
              </a:buBlip>
            </a:pPr>
            <a:r>
              <a:rPr lang="en-US" sz="3200" dirty="0" smtClean="0"/>
              <a:t>Is the longest of the three types.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Lives about 2-3 years.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Is the only bee that  can lay fertile eggs.  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She can lay up to 2,500 eggs per day.</a:t>
            </a:r>
          </a:p>
          <a:p>
            <a:pPr>
              <a:buBlip>
                <a:blip r:embed="rId3"/>
              </a:buBlip>
            </a:pPr>
            <a:r>
              <a:rPr lang="en-US" sz="3200" dirty="0" err="1" smtClean="0"/>
              <a:t>Requeen</a:t>
            </a:r>
            <a:r>
              <a:rPr lang="en-US" sz="3200" dirty="0" smtClean="0"/>
              <a:t> unproductive queens</a:t>
            </a:r>
          </a:p>
        </p:txBody>
      </p:sp>
      <p:pic>
        <p:nvPicPr>
          <p:cNvPr id="4" name="Picture 3" descr="que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1013460"/>
            <a:ext cx="2362200" cy="1653540"/>
          </a:xfrm>
          <a:prstGeom prst="rect">
            <a:avLst/>
          </a:prstGeom>
        </p:spPr>
      </p:pic>
      <p:pic>
        <p:nvPicPr>
          <p:cNvPr id="5" name="Picture 4" descr="stagebee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7815" y="1143000"/>
            <a:ext cx="2444985" cy="15117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3409545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endParaRPr lang="en-US" sz="2800" dirty="0"/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</p:txBody>
      </p:sp>
      <p:sp>
        <p:nvSpPr>
          <p:cNvPr id="8" name="Oval 7"/>
          <p:cNvSpPr/>
          <p:nvPr/>
        </p:nvSpPr>
        <p:spPr>
          <a:xfrm>
            <a:off x="914400" y="1066800"/>
            <a:ext cx="914400" cy="1676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Queens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endParaRPr lang="en-US" sz="2800" dirty="0"/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Blip>
                <a:blip r:embed="rId3"/>
              </a:buBlip>
            </a:pPr>
            <a:r>
              <a:rPr lang="en-US" sz="3200" dirty="0" smtClean="0"/>
              <a:t>Is the longest of the three types.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Lives about 2-3 years.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Is the only bee that  can lay fertile eggs.  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She can lay up to 2,500 eggs per day.</a:t>
            </a:r>
          </a:p>
          <a:p>
            <a:pPr>
              <a:buBlip>
                <a:blip r:embed="rId3"/>
              </a:buBlip>
            </a:pPr>
            <a:r>
              <a:rPr lang="en-US" sz="3200" dirty="0" err="1" smtClean="0"/>
              <a:t>Requeen</a:t>
            </a:r>
            <a:r>
              <a:rPr lang="en-US" sz="3200" dirty="0" smtClean="0"/>
              <a:t> unproductive queens</a:t>
            </a:r>
          </a:p>
        </p:txBody>
      </p:sp>
      <p:pic>
        <p:nvPicPr>
          <p:cNvPr id="4" name="Picture 3" descr="que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1013460"/>
            <a:ext cx="2362200" cy="1653540"/>
          </a:xfrm>
          <a:prstGeom prst="rect">
            <a:avLst/>
          </a:prstGeom>
        </p:spPr>
      </p:pic>
      <p:pic>
        <p:nvPicPr>
          <p:cNvPr id="5" name="Picture 4" descr="stagebee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7815" y="1143000"/>
            <a:ext cx="2444985" cy="15117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3409545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endParaRPr lang="en-US" sz="2800" dirty="0"/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</p:txBody>
      </p:sp>
      <p:sp>
        <p:nvSpPr>
          <p:cNvPr id="7" name="Oval 6"/>
          <p:cNvSpPr/>
          <p:nvPr/>
        </p:nvSpPr>
        <p:spPr>
          <a:xfrm>
            <a:off x="914400" y="1066800"/>
            <a:ext cx="914400" cy="1676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een+Be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 rot="3230291">
            <a:off x="3865686" y="1999732"/>
            <a:ext cx="1177177" cy="23639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hlinkClick r:id="rId3" action="ppaction://hlinksldjump"/>
              </a:rPr>
              <a:t>Queen Coloring</a:t>
            </a:r>
            <a:endParaRPr lang="en-US" dirty="0" smtClean="0"/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381000" y="1219200"/>
            <a:ext cx="822960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Blip>
                <a:blip r:embed="rId4"/>
              </a:buBlip>
            </a:pPr>
            <a:r>
              <a:rPr lang="en-US" sz="4000" dirty="0"/>
              <a:t>  </a:t>
            </a:r>
            <a:r>
              <a:rPr lang="en-US" sz="3600" dirty="0"/>
              <a:t>Standard Color Chart</a:t>
            </a:r>
          </a:p>
          <a:p>
            <a:pPr lvl="1">
              <a:buBlip>
                <a:blip r:embed="rId4"/>
              </a:buBlip>
            </a:pPr>
            <a:r>
              <a:rPr lang="en-US" sz="3600" dirty="0"/>
              <a:t>  Years Ending in 1 or 6 – White</a:t>
            </a:r>
          </a:p>
          <a:p>
            <a:pPr lvl="1">
              <a:buBlip>
                <a:blip r:embed="rId4"/>
              </a:buBlip>
            </a:pPr>
            <a:r>
              <a:rPr lang="en-US" sz="3600" dirty="0"/>
              <a:t>  Years Ending in 2 or 7 – Yellow</a:t>
            </a:r>
          </a:p>
          <a:p>
            <a:pPr lvl="1">
              <a:buBlip>
                <a:blip r:embed="rId4"/>
              </a:buBlip>
            </a:pPr>
            <a:r>
              <a:rPr lang="en-US" sz="3600" dirty="0"/>
              <a:t>  Years Ending in 3 or 8 – Red</a:t>
            </a:r>
          </a:p>
          <a:p>
            <a:pPr lvl="1">
              <a:buBlip>
                <a:blip r:embed="rId4"/>
              </a:buBlip>
            </a:pPr>
            <a:r>
              <a:rPr lang="en-US" sz="3600" dirty="0"/>
              <a:t>  Years Ending in 4 or 9 – Green</a:t>
            </a:r>
          </a:p>
          <a:p>
            <a:pPr lvl="1">
              <a:buBlip>
                <a:blip r:embed="rId4"/>
              </a:buBlip>
            </a:pPr>
            <a:r>
              <a:rPr lang="en-US" sz="3600" dirty="0"/>
              <a:t>  Years Ending in 5 or 0 - Blue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Worker Bees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800" i="1" dirty="0" smtClean="0"/>
          </a:p>
          <a:p>
            <a:pPr>
              <a:buFont typeface="Wingdings" pitchFamily="2" charset="2"/>
              <a:buChar char="Ø"/>
            </a:pPr>
            <a:endParaRPr lang="en-US" sz="2800" i="1" dirty="0"/>
          </a:p>
          <a:p>
            <a:pPr>
              <a:buFont typeface="Wingdings" pitchFamily="2" charset="2"/>
              <a:buChar char="Ø"/>
            </a:pPr>
            <a:endParaRPr lang="en-US" sz="2800" i="1" dirty="0" smtClean="0"/>
          </a:p>
          <a:p>
            <a:pPr>
              <a:buBlip>
                <a:blip r:embed="rId3"/>
              </a:buBlip>
            </a:pPr>
            <a:r>
              <a:rPr lang="en-US" sz="3200" dirty="0" smtClean="0"/>
              <a:t>Are female.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Live 6 to 8 weeks – Summer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Live 3 </a:t>
            </a:r>
            <a:r>
              <a:rPr lang="en-US" sz="3200" dirty="0" err="1" smtClean="0"/>
              <a:t>mos</a:t>
            </a:r>
            <a:r>
              <a:rPr lang="en-US" sz="3200" dirty="0" smtClean="0"/>
              <a:t> - Winter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Have many jobs in the hive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House bees (3 weeks)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Guard bees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Field bees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Scout bees</a:t>
            </a:r>
          </a:p>
        </p:txBody>
      </p:sp>
      <p:pic>
        <p:nvPicPr>
          <p:cNvPr id="5" name="Picture 4" descr="stagebee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524000"/>
            <a:ext cx="1828800" cy="1130785"/>
          </a:xfrm>
          <a:prstGeom prst="rect">
            <a:avLst/>
          </a:prstGeom>
        </p:spPr>
      </p:pic>
      <p:pic>
        <p:nvPicPr>
          <p:cNvPr id="6" name="Picture 5" descr="worker be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62600" y="1600199"/>
            <a:ext cx="2057400" cy="255181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057400" y="1447800"/>
            <a:ext cx="762000" cy="1219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Drones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800" i="1" dirty="0" smtClean="0"/>
          </a:p>
          <a:p>
            <a:pPr>
              <a:buFont typeface="Wingdings" pitchFamily="2" charset="2"/>
              <a:buChar char="Ø"/>
            </a:pPr>
            <a:endParaRPr lang="en-US" sz="2800" i="1" dirty="0"/>
          </a:p>
          <a:p>
            <a:pPr>
              <a:buFont typeface="Wingdings" pitchFamily="2" charset="2"/>
              <a:buChar char="Ø"/>
            </a:pPr>
            <a:endParaRPr lang="en-US" sz="2800" i="1" dirty="0" smtClean="0"/>
          </a:p>
          <a:p>
            <a:pPr>
              <a:buBlip>
                <a:blip r:embed="rId3"/>
              </a:buBlip>
            </a:pPr>
            <a:r>
              <a:rPr lang="en-US" sz="3200" dirty="0" smtClean="0"/>
              <a:t> Are Male.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They have no stinger.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Their only job is to mate with the Queen.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They are kicked out of the hive in the fall.</a:t>
            </a:r>
          </a:p>
        </p:txBody>
      </p:sp>
      <p:pic>
        <p:nvPicPr>
          <p:cNvPr id="5" name="Picture 4" descr="stagebee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524000"/>
            <a:ext cx="1828800" cy="1130785"/>
          </a:xfrm>
          <a:prstGeom prst="rect">
            <a:avLst/>
          </a:prstGeom>
        </p:spPr>
      </p:pic>
      <p:pic>
        <p:nvPicPr>
          <p:cNvPr id="6" name="Picture 5" descr="dron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57800" y="1523999"/>
            <a:ext cx="1676400" cy="188890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590800" y="1447800"/>
            <a:ext cx="838200" cy="1219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Life Cycle of Honey bees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371600"/>
            <a:ext cx="8229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800" i="1" dirty="0" smtClean="0"/>
          </a:p>
          <a:p>
            <a:pPr>
              <a:buFont typeface="Wingdings" pitchFamily="2" charset="2"/>
              <a:buChar char="Ø"/>
            </a:pPr>
            <a:endParaRPr lang="en-US" sz="2800" i="1" dirty="0"/>
          </a:p>
          <a:p>
            <a:pPr>
              <a:buFont typeface="Wingdings" pitchFamily="2" charset="2"/>
              <a:buChar char="Ø"/>
            </a:pPr>
            <a:endParaRPr lang="en-US" sz="2800" i="1" dirty="0" smtClean="0"/>
          </a:p>
          <a:p>
            <a:endParaRPr lang="en-US" sz="32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574361"/>
              </p:ext>
            </p:extLst>
          </p:nvPr>
        </p:nvGraphicFramePr>
        <p:xfrm>
          <a:off x="152401" y="1248904"/>
          <a:ext cx="8686798" cy="40002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6799"/>
                <a:gridCol w="1426343"/>
                <a:gridCol w="1316857"/>
                <a:gridCol w="1442847"/>
                <a:gridCol w="1991379"/>
                <a:gridCol w="1442573"/>
              </a:tblGrid>
              <a:tr h="146041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Type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Egg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Larva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Cell Capped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Pupa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Average Day until emergence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8466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Queen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up to day 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up to day 8 1/2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day 7 1/2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day 8 until emergence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16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8466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Worker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up to day 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up to day 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day 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day 10 until emergence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21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8466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Drone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up to day 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up to day 9 1/2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day 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day 10 until emergence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24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9" b="-2695"/>
          <a:stretch/>
        </p:blipFill>
        <p:spPr>
          <a:xfrm>
            <a:off x="457200" y="2461417"/>
            <a:ext cx="2800739" cy="43965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04" b="34431"/>
          <a:stretch/>
        </p:blipFill>
        <p:spPr>
          <a:xfrm>
            <a:off x="3886200" y="2467637"/>
            <a:ext cx="4467225" cy="41719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75" b="31498"/>
          <a:stretch/>
        </p:blipFill>
        <p:spPr>
          <a:xfrm>
            <a:off x="1891781" y="1752600"/>
            <a:ext cx="5740400" cy="39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8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Tools of a Beekeeper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Bee Suit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Smoker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Hive Tools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Bee Brush</a:t>
            </a:r>
          </a:p>
        </p:txBody>
      </p:sp>
      <p:pic>
        <p:nvPicPr>
          <p:cNvPr id="5" name="Picture 4" descr="Mike with hives after split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600" y="1219200"/>
            <a:ext cx="1638300" cy="3914775"/>
          </a:xfrm>
          <a:prstGeom prst="rect">
            <a:avLst/>
          </a:prstGeom>
        </p:spPr>
      </p:pic>
      <p:pic>
        <p:nvPicPr>
          <p:cNvPr id="10" name="Picture 9" descr="Steel-Hive-Too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53000" y="1143000"/>
            <a:ext cx="3609975" cy="2143125"/>
          </a:xfrm>
          <a:prstGeom prst="rect">
            <a:avLst/>
          </a:prstGeom>
        </p:spPr>
      </p:pic>
      <p:pic>
        <p:nvPicPr>
          <p:cNvPr id="9" name="Picture 8" descr="Debbie with hives at far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24600" y="2590800"/>
            <a:ext cx="2619375" cy="2828925"/>
          </a:xfrm>
          <a:prstGeom prst="rect">
            <a:avLst/>
          </a:prstGeom>
        </p:spPr>
      </p:pic>
      <p:pic>
        <p:nvPicPr>
          <p:cNvPr id="11" name="Picture 10" descr="Cool-Hive-Too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" y="4038600"/>
            <a:ext cx="4295775" cy="2333625"/>
          </a:xfrm>
          <a:prstGeom prst="rect">
            <a:avLst/>
          </a:prstGeom>
        </p:spPr>
      </p:pic>
      <p:pic>
        <p:nvPicPr>
          <p:cNvPr id="12" name="Picture 11" descr="Thumb-Bee-Brush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76600" y="5386388"/>
            <a:ext cx="5553253" cy="14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Parts of a Hive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Bottom Board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Entrance Reducer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Brood Boxes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Frames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Foundation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Queen Excluder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Inner Cover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Outer Cover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Honey Supers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Frames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Foundation</a:t>
            </a:r>
          </a:p>
        </p:txBody>
      </p:sp>
      <p:pic>
        <p:nvPicPr>
          <p:cNvPr id="14" name="Picture 13" descr="Parts-of-a-beehive-7995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1371600"/>
            <a:ext cx="5424132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Putting Your Hive Together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Use Screws Instead of Nails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Paint or Eco Wood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High Quality Outdoor Paint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Two Coats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Top Edges are Critical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Ten Frames in Brood Boxes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Nine Frames in Honey Supers</a:t>
            </a:r>
          </a:p>
          <a:p>
            <a:pPr>
              <a:buBlip>
                <a:blip r:embed="rId3"/>
              </a:buBlip>
            </a:pP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Location of Your Hive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Plenty of Sun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Facing the East/South East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Wind Break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Eight Inches Off the Ground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Other Animal Prevention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Easily Accessible</a:t>
            </a:r>
          </a:p>
          <a:p>
            <a:pPr>
              <a:buBlip>
                <a:blip r:embed="rId3"/>
              </a:buBlip>
            </a:pP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How to Get Bees?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800" dirty="0" smtClean="0"/>
              <a:t> Gift 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</a:t>
            </a:r>
            <a:r>
              <a:rPr lang="en-US" sz="3800" dirty="0" smtClean="0">
                <a:hlinkClick r:id="rId4" action="ppaction://hlinksldjump"/>
              </a:rPr>
              <a:t>Packages</a:t>
            </a:r>
            <a:endParaRPr lang="en-US" sz="3800" dirty="0" smtClean="0"/>
          </a:p>
          <a:p>
            <a:pPr>
              <a:buBlip>
                <a:blip r:embed="rId3"/>
              </a:buBlip>
            </a:pPr>
            <a:r>
              <a:rPr lang="en-US" sz="3800" dirty="0" smtClean="0"/>
              <a:t> </a:t>
            </a:r>
            <a:r>
              <a:rPr lang="en-US" sz="3800" dirty="0" err="1" smtClean="0">
                <a:hlinkClick r:id="rId5" action="ppaction://hlinksldjump"/>
              </a:rPr>
              <a:t>Nucs</a:t>
            </a:r>
            <a:endParaRPr lang="en-US" sz="3800" dirty="0" smtClean="0"/>
          </a:p>
          <a:p>
            <a:pPr>
              <a:buBlip>
                <a:blip r:embed="rId3"/>
              </a:buBlip>
            </a:pPr>
            <a:r>
              <a:rPr lang="en-US" sz="3800" dirty="0" smtClean="0"/>
              <a:t> </a:t>
            </a:r>
            <a:r>
              <a:rPr lang="en-US" sz="3800" dirty="0" smtClean="0">
                <a:hlinkClick r:id="rId6" action="ppaction://hlinksldjump"/>
              </a:rPr>
              <a:t>Swarms</a:t>
            </a:r>
            <a:endParaRPr lang="en-US" sz="3800" dirty="0" smtClean="0"/>
          </a:p>
          <a:p>
            <a:pPr>
              <a:buBlip>
                <a:blip r:embed="rId3"/>
              </a:buBlip>
            </a:pPr>
            <a:r>
              <a:rPr lang="en-US" sz="3800" dirty="0" smtClean="0"/>
              <a:t> Splits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Cutouts</a:t>
            </a: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Packages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143000"/>
            <a:ext cx="82296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800" dirty="0" smtClean="0"/>
              <a:t> 3lbs of bees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Queen in a Cage</a:t>
            </a:r>
          </a:p>
          <a:p>
            <a:pPr lvl="1">
              <a:buBlip>
                <a:blip r:embed="rId3"/>
              </a:buBlip>
            </a:pPr>
            <a:r>
              <a:rPr lang="en-US" sz="3800" dirty="0" smtClean="0"/>
              <a:t> Not Bees Mother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Usually From GA or CA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Low Survival Rate</a:t>
            </a:r>
          </a:p>
          <a:p>
            <a:pPr lvl="1">
              <a:buBlip>
                <a:blip r:embed="rId3"/>
              </a:buBlip>
            </a:pPr>
            <a:r>
              <a:rPr lang="en-US" sz="3800" dirty="0" smtClean="0"/>
              <a:t> Stress</a:t>
            </a:r>
          </a:p>
          <a:p>
            <a:pPr lvl="1">
              <a:buBlip>
                <a:blip r:embed="rId3"/>
              </a:buBlip>
            </a:pPr>
            <a:r>
              <a:rPr lang="en-US" sz="3800" dirty="0" smtClean="0"/>
              <a:t> Weather</a:t>
            </a: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Nucs</a:t>
            </a:r>
            <a:endParaRPr lang="en-US" dirty="0"/>
          </a:p>
        </p:txBody>
      </p:sp>
      <p:pic>
        <p:nvPicPr>
          <p:cNvPr id="2050" name="Picture 2" descr="C:\Personal\Seibs Hoosier Honey\Photos\Bee Equipment\Nuc Bo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124200"/>
            <a:ext cx="2743200" cy="33936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1219200"/>
            <a:ext cx="8229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4"/>
              </a:buBlip>
            </a:pPr>
            <a:r>
              <a:rPr lang="en-US" sz="3800" dirty="0" smtClean="0"/>
              <a:t> No Standard Definition </a:t>
            </a:r>
          </a:p>
          <a:p>
            <a:pPr>
              <a:buBlip>
                <a:blip r:embed="rId4"/>
              </a:buBlip>
            </a:pPr>
            <a:r>
              <a:rPr lang="en-US" sz="3800" dirty="0" smtClean="0"/>
              <a:t> Four/Five Frames</a:t>
            </a:r>
          </a:p>
          <a:p>
            <a:pPr>
              <a:buBlip>
                <a:blip r:embed="rId4"/>
              </a:buBlip>
            </a:pPr>
            <a:r>
              <a:rPr lang="en-US" sz="3800" dirty="0" smtClean="0"/>
              <a:t> Cardboard Box</a:t>
            </a:r>
          </a:p>
          <a:p>
            <a:pPr>
              <a:buBlip>
                <a:blip r:embed="rId4"/>
              </a:buBlip>
            </a:pPr>
            <a:r>
              <a:rPr lang="en-US" sz="3800" dirty="0" smtClean="0"/>
              <a:t> Laying Queen</a:t>
            </a:r>
          </a:p>
          <a:p>
            <a:pPr>
              <a:buBlip>
                <a:blip r:embed="rId4"/>
              </a:buBlip>
            </a:pPr>
            <a:r>
              <a:rPr lang="en-US" sz="3800" dirty="0" smtClean="0"/>
              <a:t> Four Drawn Out</a:t>
            </a:r>
          </a:p>
          <a:p>
            <a:pPr lvl="1">
              <a:buBlip>
                <a:blip r:embed="rId4"/>
              </a:buBlip>
            </a:pPr>
            <a:r>
              <a:rPr lang="en-US" sz="3800" dirty="0" smtClean="0"/>
              <a:t> Three Frames of Brood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Swarms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371600"/>
            <a:ext cx="5851525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543800" y="6400800"/>
            <a:ext cx="609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4" action="ppaction://hlinksldjump"/>
              </a:rPr>
              <a:t>Return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Swarms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143000"/>
            <a:ext cx="8229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800" dirty="0" smtClean="0"/>
              <a:t> Natural Split from a Hive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Old Queen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½ the Bees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Land Temporarily</a:t>
            </a:r>
          </a:p>
          <a:p>
            <a:pPr>
              <a:buBlip>
                <a:blip r:embed="rId3"/>
              </a:buBlip>
            </a:pPr>
            <a:r>
              <a:rPr lang="en-US" sz="3800" dirty="0" smtClean="0"/>
              <a:t> Swarm Traps</a:t>
            </a:r>
          </a:p>
          <a:p>
            <a:pPr lvl="1">
              <a:buBlip>
                <a:blip r:embed="rId3"/>
              </a:buBlip>
            </a:pPr>
            <a:r>
              <a:rPr lang="en-US" sz="3800" dirty="0" smtClean="0"/>
              <a:t> Cardboard Box </a:t>
            </a:r>
          </a:p>
          <a:p>
            <a:pPr lvl="1">
              <a:buBlip>
                <a:blip r:embed="rId3"/>
              </a:buBlip>
            </a:pPr>
            <a:r>
              <a:rPr lang="en-US" sz="3800" dirty="0" smtClean="0"/>
              <a:t> Lemongrass</a:t>
            </a:r>
          </a:p>
          <a:p>
            <a:pPr lvl="1">
              <a:buBlip>
                <a:blip r:embed="rId3"/>
              </a:buBlip>
            </a:pPr>
            <a:r>
              <a:rPr lang="en-US" sz="3800" dirty="0" smtClean="0"/>
              <a:t> Old Comb</a:t>
            </a:r>
          </a:p>
          <a:p>
            <a:pPr lvl="1">
              <a:buBlip>
                <a:blip r:embed="rId3"/>
              </a:buBlip>
            </a:pPr>
            <a:r>
              <a:rPr lang="en-US" sz="3800" dirty="0" smtClean="0"/>
              <a:t> Bee </a:t>
            </a:r>
            <a:r>
              <a:rPr lang="en-US" sz="3800" dirty="0" err="1" smtClean="0"/>
              <a:t>Vacs</a:t>
            </a:r>
            <a:r>
              <a:rPr lang="en-US" sz="3800" dirty="0" smtClean="0"/>
              <a:t> </a:t>
            </a:r>
            <a:endParaRPr lang="en-US" sz="3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553200" y="1219200"/>
            <a:ext cx="209300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1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 Get Your Bees in Your Hive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Let Them Sit For 2-3 Hours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If Necessary, Release the Queen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Feed Them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Boardman Front Feeders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Inside Top Feeders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Open Feeding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Inspect Your Hive Bi-Monthly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Now What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1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 Attend Local Club Meetings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Get a Mentor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No/Minimal/Donation Dues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One/Several Counties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Hands On Clinics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Candy Boards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Woodworking Build Days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Field Days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Terms for a Beekeeper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Foundation</a:t>
            </a:r>
            <a:r>
              <a:rPr lang="en-US" sz="2800" dirty="0" smtClean="0"/>
              <a:t> - wax or plastic; sheet used by beekeepers on frames to get the bees started.</a:t>
            </a:r>
          </a:p>
          <a:p>
            <a:r>
              <a:rPr lang="en-US" sz="2800" b="1" dirty="0" smtClean="0"/>
              <a:t>Drawn Out Comb</a:t>
            </a:r>
            <a:r>
              <a:rPr lang="en-US" sz="2800" dirty="0" smtClean="0"/>
              <a:t> – foundation that has been built out with wax into cells by the bees.  It is ready for either honey or pollen storage or brood laying.</a:t>
            </a:r>
          </a:p>
          <a:p>
            <a:r>
              <a:rPr lang="en-US" sz="2800" b="1" dirty="0" smtClean="0"/>
              <a:t>Packages – </a:t>
            </a:r>
            <a:r>
              <a:rPr lang="en-US" sz="2800" dirty="0" smtClean="0"/>
              <a:t>usually three pounds of bees and a queen in a cage</a:t>
            </a:r>
          </a:p>
          <a:p>
            <a:r>
              <a:rPr lang="en-US" sz="2800" b="1" dirty="0" smtClean="0"/>
              <a:t>Nuc </a:t>
            </a:r>
            <a:r>
              <a:rPr lang="en-US" sz="2800" dirty="0" smtClean="0"/>
              <a:t>– Starter Hive</a:t>
            </a:r>
          </a:p>
          <a:p>
            <a:r>
              <a:rPr lang="en-US" sz="2800" b="1" dirty="0" smtClean="0"/>
              <a:t>Swarm </a:t>
            </a:r>
            <a:r>
              <a:rPr lang="en-US" sz="2800" dirty="0" smtClean="0"/>
              <a:t>– bees that have split from another hive.  Usually include a queen.</a:t>
            </a:r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Additional Information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4400" dirty="0" smtClean="0"/>
              <a:t> </a:t>
            </a:r>
            <a:r>
              <a:rPr lang="en-US" sz="3800" dirty="0" smtClean="0"/>
              <a:t>Mike Seib</a:t>
            </a:r>
          </a:p>
          <a:p>
            <a:pPr lvl="1">
              <a:buBlip>
                <a:blip r:embed="rId3"/>
              </a:buBlip>
            </a:pPr>
            <a:r>
              <a:rPr lang="en-US" sz="3200" i="1" dirty="0" smtClean="0"/>
              <a:t> </a:t>
            </a:r>
            <a:r>
              <a:rPr lang="en-US" sz="3200" dirty="0" smtClean="0"/>
              <a:t>317-432-5342</a:t>
            </a:r>
          </a:p>
          <a:p>
            <a:pPr lvl="1">
              <a:buBlip>
                <a:blip r:embed="rId3"/>
              </a:buBlip>
            </a:pPr>
            <a:r>
              <a:rPr lang="en-US" sz="3200" i="1" dirty="0" smtClean="0">
                <a:hlinkClick r:id="rId4"/>
              </a:rPr>
              <a:t> mike@seibshoosierhoney.com</a:t>
            </a:r>
            <a:endParaRPr lang="en-US" sz="3200" i="1" dirty="0" smtClean="0"/>
          </a:p>
          <a:p>
            <a:pPr>
              <a:buBlip>
                <a:blip r:embed="rId3"/>
              </a:buBlip>
            </a:pPr>
            <a:r>
              <a:rPr lang="en-US" sz="3800" i="1" dirty="0" smtClean="0"/>
              <a:t> </a:t>
            </a:r>
            <a:r>
              <a:rPr lang="en-US" sz="3800" dirty="0" smtClean="0"/>
              <a:t>Debbie Seib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317-432-9578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</a:t>
            </a:r>
            <a:r>
              <a:rPr lang="en-US" sz="3200" i="1" dirty="0" smtClean="0">
                <a:hlinkClick r:id="rId5"/>
              </a:rPr>
              <a:t>debbie@seibshoosierhoney.com</a:t>
            </a:r>
            <a:endParaRPr lang="en-US" sz="3200" i="1" dirty="0" smtClean="0"/>
          </a:p>
          <a:p>
            <a:pPr lvl="1">
              <a:buBlip>
                <a:blip r:embed="rId3"/>
              </a:buBlip>
            </a:pPr>
            <a:endParaRPr lang="en-US" sz="3200" dirty="0" smtClean="0"/>
          </a:p>
          <a:p>
            <a:pPr lvl="1">
              <a:buBlip>
                <a:blip r:embed="rId3"/>
              </a:buBlip>
            </a:pPr>
            <a:endParaRPr lang="en-US" sz="3800" i="1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2088</TotalTime>
  <Words>1030</Words>
  <Application>Microsoft Office PowerPoint</Application>
  <PresentationFormat>On-screen Show (4:3)</PresentationFormat>
  <Paragraphs>255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Wingdings</vt:lpstr>
      <vt:lpstr>Office Theme</vt:lpstr>
      <vt:lpstr>Beginning Beekeeping</vt:lpstr>
      <vt:lpstr>PowerPoint Presentation</vt:lpstr>
      <vt:lpstr>Why Would You Become a Beekeeper?</vt:lpstr>
      <vt:lpstr>History</vt:lpstr>
      <vt:lpstr>Other Things to Consider</vt:lpstr>
      <vt:lpstr>Types of Bees in the Hive</vt:lpstr>
      <vt:lpstr>Queens</vt:lpstr>
      <vt:lpstr>Queens</vt:lpstr>
      <vt:lpstr>PowerPoint Presentation</vt:lpstr>
      <vt:lpstr>Queen Coloring</vt:lpstr>
      <vt:lpstr>Worker Bees</vt:lpstr>
      <vt:lpstr>Drones</vt:lpstr>
      <vt:lpstr>Life Cycle of Honey bees</vt:lpstr>
      <vt:lpstr>Tools of a Beekeeper</vt:lpstr>
      <vt:lpstr>Parts of a Hive</vt:lpstr>
      <vt:lpstr>Putting Your Hive Together</vt:lpstr>
      <vt:lpstr>Location of Your Hive</vt:lpstr>
      <vt:lpstr>How to Get Bees?</vt:lpstr>
      <vt:lpstr>Packages</vt:lpstr>
      <vt:lpstr>Nucs</vt:lpstr>
      <vt:lpstr>Swarms</vt:lpstr>
      <vt:lpstr>Swarms</vt:lpstr>
      <vt:lpstr>Next Steps</vt:lpstr>
      <vt:lpstr>Now What</vt:lpstr>
      <vt:lpstr>Additional Terms for a Beekeeper</vt:lpstr>
      <vt:lpstr>Additional 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Adventures in Beekeeping</dc:title>
  <dc:creator>Seib's Home Computer</dc:creator>
  <cp:lastModifiedBy>dlseib</cp:lastModifiedBy>
  <cp:revision>92</cp:revision>
  <cp:lastPrinted>2018-05-12T05:42:13Z</cp:lastPrinted>
  <dcterms:created xsi:type="dcterms:W3CDTF">2011-03-15T00:39:54Z</dcterms:created>
  <dcterms:modified xsi:type="dcterms:W3CDTF">2018-05-13T15:00:29Z</dcterms:modified>
</cp:coreProperties>
</file>