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4" r:id="rId3"/>
    <p:sldId id="280" r:id="rId4"/>
    <p:sldId id="288" r:id="rId5"/>
    <p:sldId id="286" r:id="rId6"/>
    <p:sldId id="287" r:id="rId7"/>
    <p:sldId id="289" r:id="rId8"/>
    <p:sldId id="281" r:id="rId9"/>
    <p:sldId id="290" r:id="rId10"/>
    <p:sldId id="284" r:id="rId11"/>
    <p:sldId id="283" r:id="rId12"/>
    <p:sldId id="285" r:id="rId13"/>
    <p:sldId id="282" r:id="rId14"/>
    <p:sldId id="291" r:id="rId15"/>
    <p:sldId id="273" r:id="rId16"/>
  </p:sldIdLst>
  <p:sldSz cx="9144000" cy="6858000" type="screen4x3"/>
  <p:notesSz cx="7077075" cy="93694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1" userDrawn="1">
          <p15:clr>
            <a:srgbClr val="A4A3A4"/>
          </p15:clr>
        </p15:guide>
        <p15:guide id="2" pos="22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1" autoAdjust="0"/>
    <p:restoredTop sz="80286" autoAdjust="0"/>
  </p:normalViewPr>
  <p:slideViewPr>
    <p:cSldViewPr>
      <p:cViewPr varScale="1">
        <p:scale>
          <a:sx n="61" d="100"/>
          <a:sy n="61" d="100"/>
        </p:scale>
        <p:origin x="52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1350" y="-96"/>
      </p:cViewPr>
      <p:guideLst>
        <p:guide orient="horz" pos="2951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3" cy="468472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6" y="0"/>
            <a:ext cx="3066733" cy="468472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7FE4C103-E90D-46B6-9DAE-14CDDDD7A510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99327"/>
            <a:ext cx="3066733" cy="468472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6" y="8899327"/>
            <a:ext cx="3066733" cy="468472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5504DE95-3886-4243-BA0C-A408CA2D37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564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3" cy="468472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6" y="0"/>
            <a:ext cx="3066733" cy="468472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860C1F2A-0703-4CCE-A162-5B75B04D2FA5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701675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50477"/>
            <a:ext cx="5661660" cy="4216242"/>
          </a:xfrm>
          <a:prstGeom prst="rect">
            <a:avLst/>
          </a:prstGeom>
        </p:spPr>
        <p:txBody>
          <a:bodyPr vert="horz" lIns="93936" tIns="46968" rIns="93936" bIns="4696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99327"/>
            <a:ext cx="3066733" cy="468472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6" y="8899327"/>
            <a:ext cx="3066733" cy="468472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510FE67F-D37A-43A0-A20F-46897AFF1C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752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588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086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647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16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67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560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683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236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084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600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827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57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DB255-3A89-41C4-9B58-A0D677715983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.jpe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jpg"/><Relationship Id="rId4" Type="http://schemas.openxmlformats.org/officeDocument/2006/relationships/image" Target="../media/image8.png"/><Relationship Id="rId9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7840" y="1752600"/>
            <a:ext cx="7772400" cy="1470025"/>
          </a:xfrm>
        </p:spPr>
        <p:txBody>
          <a:bodyPr/>
          <a:lstStyle/>
          <a:p>
            <a:r>
              <a:rPr lang="en-US" dirty="0" smtClean="0"/>
              <a:t>Challenges Our Bees Face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Mike and Debbie Seib</a:t>
            </a:r>
          </a:p>
          <a:p>
            <a:r>
              <a:rPr lang="en-US" sz="2000" dirty="0" err="1" smtClean="0"/>
              <a:t>Seib’s</a:t>
            </a:r>
            <a:r>
              <a:rPr lang="en-US" sz="2000" dirty="0" smtClean="0"/>
              <a:t> Hoosier Honey</a:t>
            </a:r>
          </a:p>
          <a:p>
            <a:r>
              <a:rPr lang="en-US" sz="2000" dirty="0" smtClean="0"/>
              <a:t>February 28, 2019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Our Struggling Bees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 smtClean="0"/>
              <a:t> </a:t>
            </a:r>
            <a:r>
              <a:rPr lang="en-US" sz="4400" dirty="0"/>
              <a:t>Diseases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Pests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Bad Queens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Stress</a:t>
            </a:r>
            <a:endParaRPr lang="en-US" sz="4400" dirty="0"/>
          </a:p>
          <a:p>
            <a:pPr>
              <a:buBlip>
                <a:blip r:embed="rId3"/>
              </a:buBlip>
            </a:pPr>
            <a:r>
              <a:rPr lang="en-US" sz="4400" dirty="0" smtClean="0"/>
              <a:t> </a:t>
            </a:r>
            <a:r>
              <a:rPr lang="en-US" sz="4400" dirty="0"/>
              <a:t>Beekeeper Habits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Pesticides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Diseases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838200"/>
            <a:ext cx="822960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 smtClean="0"/>
              <a:t> </a:t>
            </a:r>
            <a:r>
              <a:rPr lang="en-US" sz="4400" dirty="0" err="1"/>
              <a:t>Nosema</a:t>
            </a:r>
            <a:endParaRPr lang="en-US" sz="4400" dirty="0"/>
          </a:p>
          <a:p>
            <a:pPr lvl="1">
              <a:buBlip>
                <a:blip r:embed="rId3"/>
              </a:buBlip>
            </a:pPr>
            <a:r>
              <a:rPr lang="en-US" sz="3800" i="1" dirty="0" smtClean="0"/>
              <a:t>Treatment: Increase ventilation</a:t>
            </a:r>
          </a:p>
          <a:p>
            <a:pPr lvl="1">
              <a:buBlip>
                <a:blip r:embed="rId3"/>
              </a:buBlip>
            </a:pPr>
            <a:r>
              <a:rPr lang="en-US" sz="3800" i="1" dirty="0" smtClean="0"/>
              <a:t>Treatment: </a:t>
            </a:r>
            <a:r>
              <a:rPr lang="en-US" sz="3800" i="1" dirty="0" err="1" smtClean="0"/>
              <a:t>Fumagilin</a:t>
            </a:r>
            <a:r>
              <a:rPr lang="en-US" sz="3800" i="1" dirty="0" smtClean="0"/>
              <a:t>-B</a:t>
            </a:r>
            <a:endParaRPr lang="en-US" sz="3800" dirty="0"/>
          </a:p>
          <a:p>
            <a:pPr>
              <a:buBlip>
                <a:blip r:embed="rId3"/>
              </a:buBlip>
            </a:pPr>
            <a:r>
              <a:rPr lang="en-US" sz="4400" dirty="0" smtClean="0"/>
              <a:t> Bacteria  </a:t>
            </a:r>
          </a:p>
          <a:p>
            <a:pPr lvl="1">
              <a:buBlip>
                <a:blip r:embed="rId3"/>
              </a:buBlip>
            </a:pPr>
            <a:r>
              <a:rPr lang="en-US" sz="3800" i="1" dirty="0" smtClean="0"/>
              <a:t> American Foul Brood</a:t>
            </a:r>
          </a:p>
          <a:p>
            <a:pPr lvl="2">
              <a:buBlip>
                <a:blip r:embed="rId3"/>
              </a:buBlip>
            </a:pPr>
            <a:r>
              <a:rPr lang="en-US" sz="3800" i="1" dirty="0"/>
              <a:t> </a:t>
            </a:r>
            <a:r>
              <a:rPr lang="en-US" sz="3800" i="1" dirty="0" smtClean="0"/>
              <a:t>Larvae &lt; 3 days</a:t>
            </a:r>
          </a:p>
          <a:p>
            <a:pPr lvl="2">
              <a:buBlip>
                <a:blip r:embed="rId3"/>
              </a:buBlip>
            </a:pPr>
            <a:r>
              <a:rPr lang="en-US" sz="3800" i="1" dirty="0"/>
              <a:t> </a:t>
            </a:r>
            <a:r>
              <a:rPr lang="en-US" sz="3800" i="1" dirty="0" smtClean="0"/>
              <a:t>100 </a:t>
            </a:r>
            <a:r>
              <a:rPr lang="en-US" sz="3800" i="1" dirty="0"/>
              <a:t>m</a:t>
            </a:r>
            <a:r>
              <a:rPr lang="en-US" sz="3800" i="1" dirty="0" smtClean="0"/>
              <a:t>illion spores</a:t>
            </a:r>
          </a:p>
          <a:p>
            <a:pPr lvl="1">
              <a:buBlip>
                <a:blip r:embed="rId3"/>
              </a:buBlip>
            </a:pPr>
            <a:r>
              <a:rPr lang="en-US" sz="3800" i="1" dirty="0" smtClean="0"/>
              <a:t> European Foul Brood</a:t>
            </a:r>
          </a:p>
          <a:p>
            <a:pPr lvl="2">
              <a:buBlip>
                <a:blip r:embed="rId3"/>
              </a:buBlip>
            </a:pPr>
            <a:r>
              <a:rPr lang="en-US" sz="3800" i="1" dirty="0"/>
              <a:t> </a:t>
            </a:r>
            <a:r>
              <a:rPr lang="en-US" sz="4000" dirty="0" err="1"/>
              <a:t>oxytetracycline</a:t>
            </a:r>
            <a:r>
              <a:rPr lang="en-US" sz="4000" dirty="0"/>
              <a:t> </a:t>
            </a:r>
            <a:r>
              <a:rPr lang="en-US" sz="4000" dirty="0" smtClean="0"/>
              <a:t>hydrochloride</a:t>
            </a:r>
          </a:p>
          <a:p>
            <a:pPr lvl="2">
              <a:buBlip>
                <a:blip r:embed="rId3"/>
              </a:buBlip>
            </a:pPr>
            <a:r>
              <a:rPr lang="en-US" sz="4000" i="1" dirty="0"/>
              <a:t> </a:t>
            </a:r>
            <a:r>
              <a:rPr lang="en-US" sz="4000" i="1" dirty="0" err="1" smtClean="0"/>
              <a:t>Requeen</a:t>
            </a:r>
            <a:endParaRPr lang="en-US" sz="3800" i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667000"/>
            <a:ext cx="4038600" cy="303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44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123748"/>
              </p:ext>
            </p:extLst>
          </p:nvPr>
        </p:nvGraphicFramePr>
        <p:xfrm>
          <a:off x="152402" y="1400174"/>
          <a:ext cx="8991597" cy="54578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0564"/>
                <a:gridCol w="1210564"/>
                <a:gridCol w="1210564"/>
                <a:gridCol w="1210564"/>
                <a:gridCol w="1210564"/>
                <a:gridCol w="1728213"/>
                <a:gridCol w="1210564"/>
              </a:tblGrid>
              <a:tr h="10249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Appearance of brood comb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 of dead brood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Color of dead brood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Consistency of dead brood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Odor of dead brood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Scale characteristics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Infectious agent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495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Unsealed brood, some sealed brood in advanced cases with discolored, sunken or punctured cappings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Usually young unsealed larvae, occasionally older sealed larvae, typically in coiled stage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Dull white, becoming yellowish white to brown, dark brown, or almost black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Watery, rarely sticky or ropy, granular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Slightly to penetrating sour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Usually twisted in cell, does not adhere to cell wall, rubbery, black in color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European foulbrood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8833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Sealed brood, discolored, sunken, or punctured cappings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Usually older sealed larvae or young pupae lying lengthwise in cells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Dull white, becoming light brown, coffee brown to dark brown, or almost black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Soft, becoming sticky to ropy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Slightly to pronounced putrid odor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Lies uniformly flat on lower side of cell, adheres tightly to cell wall, fine, thread-like tongue of dead may be present, head lies flat, black in color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American foulbrood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/>
              <a:t>European vs American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81948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Law to </a:t>
            </a:r>
            <a:r>
              <a:rPr lang="en-US" sz="4800" dirty="0" err="1" smtClean="0"/>
              <a:t>Aquire</a:t>
            </a:r>
            <a:r>
              <a:rPr lang="en-US" sz="4800" dirty="0" smtClean="0"/>
              <a:t> Medicine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 smtClean="0"/>
              <a:t>January 2017, beekeepers need a prescription from a veterinarian for antibiotics. Rule #213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 Most Widely Used </a:t>
            </a:r>
          </a:p>
          <a:p>
            <a:pPr lvl="1">
              <a:buBlip>
                <a:blip r:embed="rId3"/>
              </a:buBlip>
            </a:pPr>
            <a:r>
              <a:rPr lang="en-US" sz="4000" dirty="0" smtClean="0"/>
              <a:t>  </a:t>
            </a:r>
            <a:r>
              <a:rPr lang="en-US" sz="4000" i="1" dirty="0" err="1" smtClean="0"/>
              <a:t>Oxytetracycline</a:t>
            </a:r>
            <a:r>
              <a:rPr lang="en-US" sz="4000" i="1" dirty="0" smtClean="0"/>
              <a:t> (</a:t>
            </a:r>
            <a:r>
              <a:rPr lang="en-US" sz="4000" i="1" dirty="0" err="1" smtClean="0"/>
              <a:t>Terramycin</a:t>
            </a:r>
            <a:r>
              <a:rPr lang="en-US" sz="4000" i="1" dirty="0" smtClean="0"/>
              <a:t>®)</a:t>
            </a:r>
          </a:p>
          <a:p>
            <a:pPr lvl="1">
              <a:buBlip>
                <a:blip r:embed="rId3"/>
              </a:buBlip>
            </a:pPr>
            <a:r>
              <a:rPr lang="en-US" sz="4000" i="1" dirty="0" smtClean="0"/>
              <a:t>  </a:t>
            </a:r>
            <a:r>
              <a:rPr lang="en-US" sz="4000" i="1" dirty="0" err="1" smtClean="0"/>
              <a:t>Tylosin</a:t>
            </a:r>
            <a:r>
              <a:rPr lang="en-US" sz="4000" i="1" dirty="0" smtClean="0"/>
              <a:t> (</a:t>
            </a:r>
            <a:r>
              <a:rPr lang="en-US" sz="4000" i="1" dirty="0" err="1" smtClean="0"/>
              <a:t>Tylan</a:t>
            </a:r>
            <a:r>
              <a:rPr lang="en-US" sz="4000" i="1" dirty="0" smtClean="0"/>
              <a:t>®) </a:t>
            </a:r>
          </a:p>
          <a:p>
            <a:pPr lvl="1">
              <a:buBlip>
                <a:blip r:embed="rId3"/>
              </a:buBlip>
            </a:pPr>
            <a:r>
              <a:rPr lang="en-US" sz="4000" i="1" dirty="0" smtClean="0"/>
              <a:t>  </a:t>
            </a:r>
            <a:r>
              <a:rPr lang="en-US" sz="4000" i="1" dirty="0" err="1" smtClean="0"/>
              <a:t>Lincomycin</a:t>
            </a:r>
            <a:r>
              <a:rPr lang="en-US" sz="4000" i="1" dirty="0" smtClean="0"/>
              <a:t> </a:t>
            </a:r>
            <a:r>
              <a:rPr lang="en-US" sz="4400" dirty="0" smtClean="0"/>
              <a:t>(</a:t>
            </a:r>
            <a:r>
              <a:rPr lang="en-US" sz="4400" dirty="0" err="1" smtClean="0"/>
              <a:t>Lincomix</a:t>
            </a:r>
            <a:r>
              <a:rPr lang="en-US" sz="4400" dirty="0" smtClean="0"/>
              <a:t>®)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046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Diseases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 smtClean="0"/>
              <a:t>Fungal</a:t>
            </a:r>
          </a:p>
          <a:p>
            <a:pPr lvl="1">
              <a:buBlip>
                <a:blip r:embed="rId3"/>
              </a:buBlip>
            </a:pPr>
            <a:r>
              <a:rPr lang="en-US" sz="3800" i="1" dirty="0" smtClean="0"/>
              <a:t> Chalkbrood</a:t>
            </a:r>
          </a:p>
          <a:p>
            <a:pPr lvl="2">
              <a:buBlip>
                <a:blip r:embed="rId3"/>
              </a:buBlip>
            </a:pPr>
            <a:r>
              <a:rPr lang="en-US" sz="3800" i="1" dirty="0"/>
              <a:t> </a:t>
            </a:r>
            <a:r>
              <a:rPr lang="en-US" sz="3800" i="1" dirty="0" smtClean="0"/>
              <a:t>Infests gut</a:t>
            </a:r>
          </a:p>
          <a:p>
            <a:pPr lvl="2">
              <a:buBlip>
                <a:blip r:embed="rId3"/>
              </a:buBlip>
            </a:pPr>
            <a:r>
              <a:rPr lang="en-US" sz="3800" i="1" dirty="0"/>
              <a:t> </a:t>
            </a:r>
            <a:r>
              <a:rPr lang="en-US" sz="3800" i="1" dirty="0" smtClean="0"/>
              <a:t>Wet springs</a:t>
            </a:r>
          </a:p>
          <a:p>
            <a:pPr lvl="2">
              <a:buBlip>
                <a:blip r:embed="rId3"/>
              </a:buBlip>
            </a:pPr>
            <a:r>
              <a:rPr lang="en-US" sz="3800" i="1" dirty="0"/>
              <a:t> </a:t>
            </a:r>
            <a:r>
              <a:rPr lang="en-US" sz="3800" i="1" dirty="0" smtClean="0"/>
              <a:t>Increase ventilation</a:t>
            </a:r>
          </a:p>
          <a:p>
            <a:pPr lvl="1">
              <a:buBlip>
                <a:blip r:embed="rId3"/>
              </a:buBlip>
            </a:pPr>
            <a:r>
              <a:rPr lang="en-US" sz="3800" i="1" dirty="0"/>
              <a:t> </a:t>
            </a:r>
            <a:r>
              <a:rPr lang="en-US" sz="3800" i="1" dirty="0" smtClean="0"/>
              <a:t>Stonebrood</a:t>
            </a:r>
          </a:p>
          <a:p>
            <a:pPr lvl="2">
              <a:buBlip>
                <a:blip r:embed="rId3"/>
              </a:buBlip>
            </a:pPr>
            <a:r>
              <a:rPr lang="en-US" sz="3800" i="1" dirty="0"/>
              <a:t> </a:t>
            </a:r>
            <a:r>
              <a:rPr lang="en-US" sz="3800" i="1" dirty="0" smtClean="0"/>
              <a:t>Ring around the larvae head</a:t>
            </a:r>
          </a:p>
          <a:p>
            <a:pPr lvl="2">
              <a:buBlip>
                <a:blip r:embed="rId3"/>
              </a:buBlip>
            </a:pPr>
            <a:r>
              <a:rPr lang="en-US" sz="3800" i="1" dirty="0"/>
              <a:t> </a:t>
            </a:r>
            <a:r>
              <a:rPr lang="en-US" sz="3800" i="1" dirty="0" smtClean="0"/>
              <a:t>Strength of colony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524000"/>
            <a:ext cx="2616200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67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Diseases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 smtClean="0"/>
              <a:t>Viral</a:t>
            </a:r>
          </a:p>
          <a:p>
            <a:pPr lvl="1">
              <a:buBlip>
                <a:blip r:embed="rId3"/>
              </a:buBlip>
            </a:pPr>
            <a:r>
              <a:rPr lang="en-US" sz="3800" i="1" dirty="0"/>
              <a:t> </a:t>
            </a:r>
            <a:r>
              <a:rPr lang="en-US" sz="3800" i="1" dirty="0" smtClean="0"/>
              <a:t>Deformed Wing</a:t>
            </a:r>
          </a:p>
          <a:p>
            <a:pPr lvl="1">
              <a:buBlip>
                <a:blip r:embed="rId3"/>
              </a:buBlip>
            </a:pPr>
            <a:r>
              <a:rPr lang="en-US" sz="3800" i="1" dirty="0" smtClean="0"/>
              <a:t> Bee Paralysis</a:t>
            </a:r>
          </a:p>
          <a:p>
            <a:pPr lvl="2">
              <a:buBlip>
                <a:blip r:embed="rId3"/>
              </a:buBlip>
            </a:pPr>
            <a:r>
              <a:rPr lang="en-US" sz="3800" i="1" dirty="0"/>
              <a:t> </a:t>
            </a:r>
            <a:r>
              <a:rPr lang="en-US" sz="3800" i="1" dirty="0" smtClean="0"/>
              <a:t> Acute</a:t>
            </a:r>
          </a:p>
          <a:p>
            <a:pPr lvl="2">
              <a:buBlip>
                <a:blip r:embed="rId3"/>
              </a:buBlip>
            </a:pPr>
            <a:r>
              <a:rPr lang="en-US" sz="3800" i="1" dirty="0"/>
              <a:t> </a:t>
            </a:r>
            <a:r>
              <a:rPr lang="en-US" sz="3800" i="1" dirty="0" smtClean="0"/>
              <a:t> Chronic</a:t>
            </a:r>
          </a:p>
          <a:p>
            <a:pPr lvl="1">
              <a:buBlip>
                <a:blip r:embed="rId3"/>
              </a:buBlip>
            </a:pPr>
            <a:r>
              <a:rPr lang="en-US" sz="3800" i="1" dirty="0"/>
              <a:t> </a:t>
            </a:r>
            <a:r>
              <a:rPr lang="en-US" sz="3800" i="1" dirty="0" err="1" smtClean="0"/>
              <a:t>Sacbrood</a:t>
            </a:r>
            <a:endParaRPr lang="en-US" sz="3800" i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254967"/>
            <a:ext cx="2514600" cy="285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47762"/>
            <a:ext cx="6696075" cy="50273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96"/>
          <a:stretch/>
        </p:blipFill>
        <p:spPr>
          <a:xfrm>
            <a:off x="914400" y="953278"/>
            <a:ext cx="6934200" cy="41243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450" y="2000250"/>
            <a:ext cx="27051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29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Pests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 smtClean="0"/>
              <a:t> </a:t>
            </a:r>
            <a:r>
              <a:rPr lang="en-US" sz="4400" dirty="0" err="1" smtClean="0"/>
              <a:t>Varroa</a:t>
            </a:r>
            <a:r>
              <a:rPr lang="en-US" sz="4400" dirty="0" smtClean="0"/>
              <a:t> Mites</a:t>
            </a:r>
          </a:p>
          <a:p>
            <a:pPr lvl="1">
              <a:buBlip>
                <a:blip r:embed="rId3"/>
              </a:buBlip>
            </a:pPr>
            <a:r>
              <a:rPr lang="en-US" sz="4000" dirty="0" smtClean="0"/>
              <a:t> </a:t>
            </a:r>
            <a:r>
              <a:rPr lang="en-US" sz="4000" i="1" dirty="0" err="1" smtClean="0"/>
              <a:t>Api-Var</a:t>
            </a:r>
            <a:endParaRPr lang="en-US" sz="4000" i="1" dirty="0" smtClean="0"/>
          </a:p>
          <a:p>
            <a:pPr lvl="1">
              <a:buBlip>
                <a:blip r:embed="rId3"/>
              </a:buBlip>
            </a:pPr>
            <a:r>
              <a:rPr lang="en-US" sz="4000" i="1" dirty="0" smtClean="0"/>
              <a:t> </a:t>
            </a:r>
            <a:r>
              <a:rPr lang="en-US" sz="4000" i="1" dirty="0"/>
              <a:t>Formi</a:t>
            </a:r>
            <a:r>
              <a:rPr lang="en-US" sz="4000" i="1" dirty="0" smtClean="0"/>
              <a:t>c Acid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Tracheal Mites</a:t>
            </a:r>
          </a:p>
          <a:p>
            <a:pPr lvl="1">
              <a:buBlip>
                <a:blip r:embed="rId3"/>
              </a:buBlip>
            </a:pPr>
            <a:r>
              <a:rPr lang="en-US" sz="4000" dirty="0" smtClean="0"/>
              <a:t>  </a:t>
            </a:r>
            <a:r>
              <a:rPr lang="en-US" sz="4000" dirty="0" err="1" smtClean="0"/>
              <a:t>Buckfast</a:t>
            </a:r>
            <a:r>
              <a:rPr lang="en-US" sz="4000" dirty="0" smtClean="0"/>
              <a:t> Bees</a:t>
            </a:r>
          </a:p>
          <a:p>
            <a:pPr lvl="1">
              <a:buBlip>
                <a:blip r:embed="rId3"/>
              </a:buBlip>
            </a:pPr>
            <a:r>
              <a:rPr lang="en-US" sz="4000" i="1" dirty="0"/>
              <a:t> </a:t>
            </a:r>
            <a:r>
              <a:rPr lang="en-US" sz="4000" i="1" dirty="0" smtClean="0"/>
              <a:t> Menthol </a:t>
            </a:r>
            <a:r>
              <a:rPr lang="en-US" sz="4000" i="1" dirty="0" smtClean="0"/>
              <a:t>(grease patties)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Small Hive Beetles</a:t>
            </a:r>
          </a:p>
          <a:p>
            <a:pPr lvl="1">
              <a:buBlip>
                <a:blip r:embed="rId3"/>
              </a:buBlip>
            </a:pPr>
            <a:r>
              <a:rPr lang="en-US" sz="4000" i="1" dirty="0" smtClean="0"/>
              <a:t> Traps 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Wax Moths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l="12050" t="6815" r="10434" b="9707"/>
          <a:stretch/>
        </p:blipFill>
        <p:spPr bwMode="auto">
          <a:xfrm>
            <a:off x="4800600" y="990600"/>
            <a:ext cx="29718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5153" y="2912017"/>
            <a:ext cx="22891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1157" y="2812463"/>
            <a:ext cx="2841487" cy="221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23573"/>
            <a:ext cx="2286000" cy="16287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204" y="1497899"/>
            <a:ext cx="4300391" cy="28624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2" r="12521" b="4943"/>
          <a:stretch/>
        </p:blipFill>
        <p:spPr>
          <a:xfrm>
            <a:off x="6096000" y="2235901"/>
            <a:ext cx="1981200" cy="19550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836" y="4867646"/>
            <a:ext cx="2495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67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Bad Queens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 Spotty Brood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 Drone Laying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 Low Brood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371600"/>
            <a:ext cx="4596004" cy="279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3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Stress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 Migration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 Shipping Packages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 </a:t>
            </a:r>
            <a:r>
              <a:rPr lang="en-US" sz="4400" dirty="0" err="1" smtClean="0"/>
              <a:t>UnHealthy</a:t>
            </a:r>
            <a:r>
              <a:rPr lang="en-US" sz="4400" dirty="0" smtClean="0"/>
              <a:t> Queen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 Pests/Diseases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 Pesticides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 Lost Forage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 Proper </a:t>
            </a:r>
            <a:r>
              <a:rPr lang="en-US" sz="4400" dirty="0"/>
              <a:t>Nutrition</a:t>
            </a:r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75110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Beekeeper Habits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 smtClean="0"/>
              <a:t>  Chilled Brood</a:t>
            </a:r>
            <a:endParaRPr lang="en-US" sz="4400" dirty="0"/>
          </a:p>
          <a:p>
            <a:pPr>
              <a:buBlip>
                <a:blip r:embed="rId3"/>
              </a:buBlip>
            </a:pPr>
            <a:r>
              <a:rPr lang="en-US" sz="4400" dirty="0" smtClean="0"/>
              <a:t>  Taking Off Too Much Honey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 </a:t>
            </a:r>
            <a:r>
              <a:rPr lang="en-US" sz="4400" dirty="0" err="1" smtClean="0"/>
              <a:t>Deadouts</a:t>
            </a:r>
            <a:endParaRPr lang="en-US" sz="4400" dirty="0" smtClean="0"/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 Hive Management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 Migration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 Keeping a Bad Queen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87675" y="1508125"/>
            <a:ext cx="5359400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4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Pesticides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 smtClean="0"/>
              <a:t>  Identification</a:t>
            </a:r>
          </a:p>
          <a:p>
            <a:pPr lvl="1">
              <a:buBlip>
                <a:blip r:embed="rId3"/>
              </a:buBlip>
            </a:pPr>
            <a:r>
              <a:rPr lang="en-US" sz="4400" dirty="0" smtClean="0"/>
              <a:t> dead </a:t>
            </a:r>
            <a:r>
              <a:rPr lang="en-US" sz="4400" dirty="0"/>
              <a:t>bees in front of the hive</a:t>
            </a:r>
            <a:endParaRPr lang="en-US" sz="4400" dirty="0" smtClean="0"/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 Off Label Application</a:t>
            </a:r>
            <a:endParaRPr lang="en-US" sz="4400" dirty="0"/>
          </a:p>
          <a:p>
            <a:pPr>
              <a:buBlip>
                <a:blip r:embed="rId3"/>
              </a:buBlip>
            </a:pPr>
            <a:r>
              <a:rPr lang="en-US" sz="4400" dirty="0" smtClean="0"/>
              <a:t>  Dry vs Liquid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 Timing</a:t>
            </a:r>
          </a:p>
        </p:txBody>
      </p:sp>
    </p:spTree>
    <p:extLst>
      <p:ext uri="{BB962C8B-B14F-4D97-AF65-F5344CB8AC3E}">
        <p14:creationId xmlns:p14="http://schemas.microsoft.com/office/powerpoint/2010/main" val="157635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Maintaining a Healthy Hive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800" dirty="0" smtClean="0"/>
              <a:t> </a:t>
            </a:r>
            <a:r>
              <a:rPr lang="en-US" sz="4400" dirty="0"/>
              <a:t>Visua</a:t>
            </a:r>
            <a:r>
              <a:rPr lang="en-US" sz="4400" dirty="0" smtClean="0"/>
              <a:t>l Observation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 Monitoring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 Healthy Queen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 Sufficient/Proper </a:t>
            </a:r>
            <a:r>
              <a:rPr lang="en-US" sz="4400" dirty="0" smtClean="0"/>
              <a:t>Food</a:t>
            </a:r>
          </a:p>
          <a:p>
            <a:pPr lvl="1"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Protein</a:t>
            </a:r>
            <a:endParaRPr lang="en-US" sz="4400" dirty="0"/>
          </a:p>
          <a:p>
            <a:pPr lvl="1">
              <a:buBlip>
                <a:blip r:embed="rId3"/>
              </a:buBlip>
            </a:pPr>
            <a:r>
              <a:rPr lang="en-US" sz="4400" dirty="0" smtClean="0"/>
              <a:t> </a:t>
            </a:r>
            <a:r>
              <a:rPr lang="en-US" sz="4400" dirty="0" smtClean="0"/>
              <a:t>Different Colored Pollen</a:t>
            </a:r>
          </a:p>
        </p:txBody>
      </p:sp>
    </p:spTree>
    <p:extLst>
      <p:ext uri="{BB962C8B-B14F-4D97-AF65-F5344CB8AC3E}">
        <p14:creationId xmlns:p14="http://schemas.microsoft.com/office/powerpoint/2010/main" val="322932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>
          <a:xfrm>
            <a:off x="0" y="304800"/>
            <a:ext cx="9144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9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05000" y="2209800"/>
            <a:ext cx="5181599" cy="16808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Questions?</a:t>
            </a:r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2986</TotalTime>
  <Words>469</Words>
  <Application>Microsoft Office PowerPoint</Application>
  <PresentationFormat>On-screen Show (4:3)</PresentationFormat>
  <Paragraphs>122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Challenges Our Bees Face</vt:lpstr>
      <vt:lpstr>Our Struggling Bees</vt:lpstr>
      <vt:lpstr>Diseases</vt:lpstr>
      <vt:lpstr>PowerPoint Presentation</vt:lpstr>
      <vt:lpstr>Law to Aquire Medicine</vt:lpstr>
      <vt:lpstr>Diseases</vt:lpstr>
      <vt:lpstr>Diseases</vt:lpstr>
      <vt:lpstr>Pests</vt:lpstr>
      <vt:lpstr>Bad Queens</vt:lpstr>
      <vt:lpstr>Stress</vt:lpstr>
      <vt:lpstr>Beekeeper Habits</vt:lpstr>
      <vt:lpstr>Pesticides</vt:lpstr>
      <vt:lpstr>Maintaining a Healthy Hive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Adventures in Beekeeping</dc:title>
  <dc:creator>Seib's Home Computer</dc:creator>
  <cp:lastModifiedBy>dlseib</cp:lastModifiedBy>
  <cp:revision>163</cp:revision>
  <cp:lastPrinted>2015-10-27T19:47:09Z</cp:lastPrinted>
  <dcterms:created xsi:type="dcterms:W3CDTF">2011-03-15T00:39:54Z</dcterms:created>
  <dcterms:modified xsi:type="dcterms:W3CDTF">2019-02-28T23:13:02Z</dcterms:modified>
</cp:coreProperties>
</file>