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74" r:id="rId4"/>
    <p:sldId id="275" r:id="rId5"/>
    <p:sldId id="282" r:id="rId6"/>
    <p:sldId id="277" r:id="rId7"/>
    <p:sldId id="283" r:id="rId8"/>
    <p:sldId id="284" r:id="rId9"/>
    <p:sldId id="278" r:id="rId10"/>
    <p:sldId id="276" r:id="rId11"/>
    <p:sldId id="279" r:id="rId12"/>
    <p:sldId id="280" r:id="rId13"/>
    <p:sldId id="281" r:id="rId14"/>
    <p:sldId id="270" r:id="rId15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0286" autoAdjust="0"/>
  </p:normalViewPr>
  <p:slideViewPr>
    <p:cSldViewPr>
      <p:cViewPr varScale="1">
        <p:scale>
          <a:sx n="61" d="100"/>
          <a:sy n="61" d="100"/>
        </p:scale>
        <p:origin x="6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1806" y="60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A7A5E0F4-F9BF-4C98-9398-DE6CD200AB7C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BE98B414-FC92-41E1-9D91-1ED07039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45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60C1F2A-0703-4CCE-A162-5B75B04D2FA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10FE67F-D37A-43A0-A20F-46897AFF1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100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202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4,000</a:t>
            </a:r>
            <a:r>
              <a:rPr lang="en-US" baseline="0" dirty="0" smtClean="0"/>
              <a:t>  types</a:t>
            </a:r>
            <a:r>
              <a:rPr lang="en-US" dirty="0" smtClean="0"/>
              <a:t> of bee </a:t>
            </a:r>
            <a:r>
              <a:rPr lang="en-US" baseline="0" dirty="0" smtClean="0"/>
              <a:t>are found in American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188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8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67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42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635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31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354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48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61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89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40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Itching, pain and localized swelling can be somewhat reduced with antihistamines and a cold compress.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42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53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ike@seibshoosierhoney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dirty="0" smtClean="0"/>
              <a:t>Know Your Bees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Beekeepers of Indiana</a:t>
            </a:r>
          </a:p>
          <a:p>
            <a:r>
              <a:rPr lang="en-US" sz="2000" smtClean="0"/>
              <a:t>May 13, 2018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Bees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 Wasp Family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Paper Wasps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 Hornets 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Yellow Jackets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Mud Daubers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Mason Bees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Carpenter Bees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Bumble Bees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Honey Bees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266327"/>
            <a:ext cx="152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266327"/>
            <a:ext cx="1676400" cy="138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1686675"/>
            <a:ext cx="3219450" cy="158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Which One is the Honey Bee?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19812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976918" y="35052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990688" y="2000038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986406" y="353431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50292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Answer is: A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21336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Honey Bee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690" y="3643044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Bumble Bee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00800" y="21336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Yellow Jacket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399090" y="36576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Hornet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Wasps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Build Umbrella Like Nests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Mostly Around Doors and in Boxes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Less Aggressive Than Hornets and Yellow Jackets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Sting Multiple Times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Eliminate with Spray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 Sunset </a:t>
            </a:r>
            <a:r>
              <a:rPr lang="en-US" sz="2800" dirty="0"/>
              <a:t>or very early in the </a:t>
            </a:r>
            <a:r>
              <a:rPr lang="en-US" sz="2800" dirty="0" smtClean="0"/>
              <a:t>morning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Do </a:t>
            </a:r>
            <a:r>
              <a:rPr lang="en-US" sz="2800" dirty="0" smtClean="0"/>
              <a:t>not stand directly under </a:t>
            </a:r>
            <a:r>
              <a:rPr lang="en-US" sz="2800" dirty="0"/>
              <a:t>the nest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After 24 hours, knock down the </a:t>
            </a:r>
            <a:r>
              <a:rPr lang="en-US" sz="2800" dirty="0" smtClean="0"/>
              <a:t>nest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Scrape and bleach the stem start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¾” Long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Die During the Winter</a:t>
            </a:r>
          </a:p>
        </p:txBody>
      </p:sp>
      <p:pic>
        <p:nvPicPr>
          <p:cNvPr id="1026" name="Picture 2" descr="paper wasp n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895600"/>
            <a:ext cx="154305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per Was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512564"/>
            <a:ext cx="1447800" cy="127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12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Hornets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Build Tear Drop Shaped Enclosed Nests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Single Opening Usually on Bottom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Mostly on Limbs and Bushes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Extremely Aggressive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Sting Multiple Times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Eliminate with Spray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 </a:t>
            </a:r>
            <a:r>
              <a:rPr lang="en-US" sz="2800" dirty="0"/>
              <a:t>Treat Wearing Full Suit </a:t>
            </a:r>
            <a:endParaRPr lang="en-US" sz="2800" dirty="0" smtClean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Sunset, Cover with bag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After 24 hours, remove the nest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2” Long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Die During the Winter</a:t>
            </a:r>
          </a:p>
        </p:txBody>
      </p:sp>
      <p:pic>
        <p:nvPicPr>
          <p:cNvPr id="2050" name="Picture 2" descr="http://www.ipm.iastate.edu/ipm/iiin/files/images/Werts%20Hornet%20nest.pre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893" y="1905000"/>
            <a:ext cx="247650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rnet 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338649"/>
            <a:ext cx="1806086" cy="144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ize of this preview: 800 × 531 pixels . Other resolutions: 320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649" y="5453962"/>
            <a:ext cx="2021865" cy="134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92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Yellow Jackets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Mostly Nest </a:t>
            </a:r>
            <a:r>
              <a:rPr lang="en-US" sz="2800" dirty="0"/>
              <a:t>in the Ground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Often Mistaken for Honey Bees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Extremely </a:t>
            </a:r>
            <a:r>
              <a:rPr lang="en-US" sz="2800" dirty="0"/>
              <a:t>Aggressive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Sting Multiple Times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Eliminate with </a:t>
            </a:r>
            <a:r>
              <a:rPr lang="en-US" sz="2800" dirty="0" smtClean="0"/>
              <a:t>Spray or Hot Water</a:t>
            </a:r>
            <a:endParaRPr lang="en-US" sz="2800" dirty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Late at Night</a:t>
            </a:r>
            <a:endParaRPr lang="en-US" sz="2800" dirty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Dig up nest and destroy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½” </a:t>
            </a:r>
            <a:r>
              <a:rPr lang="en-US" sz="2800" dirty="0"/>
              <a:t>Long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Die During the </a:t>
            </a:r>
            <a:r>
              <a:rPr lang="en-US" sz="2800" dirty="0" smtClean="0"/>
              <a:t>Winter </a:t>
            </a:r>
            <a:endParaRPr lang="en-US" sz="2800" dirty="0"/>
          </a:p>
        </p:txBody>
      </p:sp>
      <p:pic>
        <p:nvPicPr>
          <p:cNvPr id="3074" name="Picture 2" descr="Yellow Jacke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486400"/>
            <a:ext cx="16764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Yellow Jack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486400"/>
            <a:ext cx="1905000" cy="130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yellow-jacket-nest-ecotech-pest-contro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20" y="1905000"/>
            <a:ext cx="2359025" cy="185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72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Mud Daubers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Nest on Side of Buildings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Tube-like Cells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Less </a:t>
            </a:r>
            <a:r>
              <a:rPr lang="en-US" sz="2800" dirty="0"/>
              <a:t>Aggressive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Rarely Sting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Eliminate with </a:t>
            </a:r>
            <a:r>
              <a:rPr lang="en-US" sz="2800" dirty="0" smtClean="0"/>
              <a:t>Spray</a:t>
            </a:r>
            <a:endParaRPr lang="en-US" sz="2800" dirty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Smash the tubes</a:t>
            </a:r>
            <a:endParaRPr lang="en-US" sz="2800" dirty="0"/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 Remove tubes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½” to 1” Long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</a:t>
            </a:r>
            <a:r>
              <a:rPr lang="en-US" sz="2800" dirty="0"/>
              <a:t>Die During the </a:t>
            </a:r>
            <a:r>
              <a:rPr lang="en-US" sz="2800" dirty="0" smtClean="0"/>
              <a:t>Winter </a:t>
            </a:r>
            <a:endParaRPr lang="en-US" sz="2800" dirty="0"/>
          </a:p>
        </p:txBody>
      </p:sp>
      <p:pic>
        <p:nvPicPr>
          <p:cNvPr id="4098" name="Picture 2" descr="mud dauber nest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042" y="1722791"/>
            <a:ext cx="1656946" cy="223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andom Insect: Black and yellow mud daub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180581"/>
            <a:ext cx="1743075" cy="137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ud Daub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215750"/>
            <a:ext cx="2129242" cy="13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70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Mason Bees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In Wood, Twigs,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Native to American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Great Pollinators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Do Not Make Honey or Beeswax 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Every Female Has Own Nest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Males Emerge </a:t>
            </a:r>
            <a:r>
              <a:rPr lang="en-US" sz="2800" dirty="0"/>
              <a:t>F</a:t>
            </a:r>
            <a:r>
              <a:rPr lang="en-US" sz="2800" dirty="0" smtClean="0"/>
              <a:t>irst Each Spring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Elimination Not Required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1/4” to 3/8” Long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Stay In Cocoon </a:t>
            </a:r>
            <a:r>
              <a:rPr lang="en-US" sz="2800" dirty="0"/>
              <a:t>U</a:t>
            </a:r>
            <a:r>
              <a:rPr lang="en-US" sz="2800" dirty="0" smtClean="0"/>
              <a:t>ntil Spring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Revisit Old Nests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5029200"/>
            <a:ext cx="2381250" cy="167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436" y="1526475"/>
            <a:ext cx="2794000" cy="1943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903" y="3703546"/>
            <a:ext cx="1618593" cy="106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811" y="3693044"/>
            <a:ext cx="1698625" cy="100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6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Carpenter Bees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In Wood, Drill </a:t>
            </a:r>
            <a:r>
              <a:rPr lang="en-US" sz="2800" dirty="0"/>
              <a:t>Near Perfect Round Hole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Nest is Much Larger, 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Shiny Black </a:t>
            </a:r>
            <a:r>
              <a:rPr lang="en-US" sz="2800" dirty="0" err="1" smtClean="0"/>
              <a:t>Adomen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Rarely Sting, Male Has No Stinger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Size Is Scary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Elimination Requires Treating the Nest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 Use a long residual dust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Long nozzle sprayer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1” Long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Hibernate During </a:t>
            </a:r>
            <a:r>
              <a:rPr lang="en-US" sz="2800" dirty="0"/>
              <a:t>the </a:t>
            </a:r>
            <a:r>
              <a:rPr lang="en-US" sz="2800" dirty="0" smtClean="0"/>
              <a:t>Winter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Revisit Old Nests </a:t>
            </a:r>
            <a:endParaRPr lang="en-US" sz="2800" dirty="0"/>
          </a:p>
        </p:txBody>
      </p:sp>
      <p:pic>
        <p:nvPicPr>
          <p:cNvPr id="7170" name="Picture 2" descr="Carpenter Bee, Xylocopa sp., Nest at Ain Tabraq, Salalah, Dhof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1480898"/>
            <a:ext cx="1362075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arpenter bee ne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2286000"/>
            <a:ext cx="2124075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arpenter b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822" y="5421966"/>
            <a:ext cx="1750165" cy="143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70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Bumble Bees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 Usually on the Ground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Under a Tarp or Deck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Late Summer Queens Find Loose Bark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Avoid Human Contact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Less </a:t>
            </a:r>
            <a:r>
              <a:rPr lang="en-US" sz="2800" dirty="0"/>
              <a:t>Aggressive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Can </a:t>
            </a:r>
            <a:r>
              <a:rPr lang="en-US" sz="2800" dirty="0" smtClean="0"/>
              <a:t>Sting Multiple Times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Elimination </a:t>
            </a:r>
            <a:endParaRPr lang="en-US" sz="2800" dirty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Clean up area, or</a:t>
            </a:r>
            <a:endParaRPr lang="en-US" sz="2800" dirty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Pest Control Professionals; </a:t>
            </a:r>
            <a:r>
              <a:rPr lang="en-US" sz="2800" dirty="0" err="1" smtClean="0"/>
              <a:t>Cypermethrin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¾” to 1 ½” Long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Die </a:t>
            </a:r>
            <a:r>
              <a:rPr lang="en-US" sz="2800" dirty="0"/>
              <a:t>During the Winter </a:t>
            </a:r>
          </a:p>
        </p:txBody>
      </p:sp>
      <p:pic>
        <p:nvPicPr>
          <p:cNvPr id="6146" name="Picture 2" descr="Bumble Bee Carpenter Bee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5392239"/>
            <a:ext cx="173355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Bumble Bees Nest White-tailed bumblebees 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t="13772"/>
          <a:stretch/>
        </p:blipFill>
        <p:spPr bwMode="auto">
          <a:xfrm>
            <a:off x="6934199" y="1600200"/>
            <a:ext cx="1752601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41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Honey Bees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Inside Trees</a:t>
            </a:r>
            <a:r>
              <a:rPr lang="en-US" sz="2800" dirty="0"/>
              <a:t> </a:t>
            </a:r>
            <a:r>
              <a:rPr lang="en-US" sz="2800" dirty="0" smtClean="0"/>
              <a:t>and Structure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Wax Comb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Less Aggressive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Can Only Sting Once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Aggravated by Vibration, Loud Noises, Smell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Scrape the Stinger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Call a Beekeeper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½” </a:t>
            </a:r>
            <a:r>
              <a:rPr lang="en-US" sz="2800" dirty="0"/>
              <a:t>to </a:t>
            </a:r>
            <a:r>
              <a:rPr lang="en-US" sz="2800" dirty="0" smtClean="0"/>
              <a:t>¾” </a:t>
            </a:r>
            <a:r>
              <a:rPr lang="en-US" sz="2800" dirty="0"/>
              <a:t>Long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Do Not Die </a:t>
            </a:r>
            <a:r>
              <a:rPr lang="en-US" sz="2800" dirty="0"/>
              <a:t>During the Winter 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Hive May Have 10 to 50k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891269"/>
            <a:ext cx="2423987" cy="18237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20" y="1535911"/>
            <a:ext cx="2417225" cy="13596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52" b="4861"/>
          <a:stretch/>
        </p:blipFill>
        <p:spPr>
          <a:xfrm>
            <a:off x="6130114" y="1506951"/>
            <a:ext cx="1918475" cy="1712255"/>
          </a:xfrm>
          <a:prstGeom prst="rect">
            <a:avLst/>
          </a:prstGeom>
        </p:spPr>
      </p:pic>
      <p:pic>
        <p:nvPicPr>
          <p:cNvPr id="5126" name="Picture 6" descr="MYN Honey Bee [50 of 96]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b="12606"/>
          <a:stretch/>
        </p:blipFill>
        <p:spPr bwMode="auto">
          <a:xfrm>
            <a:off x="4414874" y="5364227"/>
            <a:ext cx="2138326" cy="127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09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and Don’ts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 Hit It With a Stick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Shoot It With a Gun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Wave Your Hands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Attempt to Eliminate Yourself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Do Not Use Lawn Mower Until Bees are Neutralized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Do Not Cut Down the Tree </a:t>
            </a:r>
            <a:r>
              <a:rPr lang="en-US" sz="2800" dirty="0"/>
              <a:t>Until Bees are </a:t>
            </a:r>
            <a:r>
              <a:rPr lang="en-US" sz="2800" dirty="0" smtClean="0"/>
              <a:t>Neutralized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Honey Bee Stings 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 Pull </a:t>
            </a:r>
            <a:r>
              <a:rPr lang="en-US" sz="2800" dirty="0"/>
              <a:t>a </a:t>
            </a:r>
            <a:r>
              <a:rPr lang="en-US" sz="2800" dirty="0" smtClean="0"/>
              <a:t>stinger out </a:t>
            </a:r>
            <a:r>
              <a:rPr lang="en-US" sz="2800" dirty="0"/>
              <a:t>with </a:t>
            </a:r>
            <a:r>
              <a:rPr lang="en-US" sz="2800" dirty="0" smtClean="0"/>
              <a:t>your nails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Scrape the stinger out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051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Get Stung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Use a Cold Compress Where Stung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remove </a:t>
            </a:r>
            <a:r>
              <a:rPr lang="en-US" sz="2000" dirty="0"/>
              <a:t>the stinger first then apply a chopped white onion to the area. The anti-inflammatory properties of the onion will reduce the swelling and draw out the poison to speed up the healing process.</a:t>
            </a: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Take an Antihistamine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3</a:t>
            </a:r>
            <a:r>
              <a:rPr lang="en-US" sz="2800" dirty="0"/>
              <a:t>% </a:t>
            </a:r>
            <a:r>
              <a:rPr lang="en-US" sz="2800" dirty="0" smtClean="0"/>
              <a:t>Have </a:t>
            </a:r>
            <a:r>
              <a:rPr lang="en-US" sz="2800" dirty="0"/>
              <a:t>an </a:t>
            </a:r>
            <a:r>
              <a:rPr lang="en-US" sz="2800" dirty="0" smtClean="0"/>
              <a:t>Allergic Reaction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Redness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err="1" smtClean="0"/>
              <a:t>Painfull</a:t>
            </a:r>
            <a:endParaRPr lang="en-US" sz="2800" dirty="0" smtClean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Swelling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Itching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0.8</a:t>
            </a:r>
            <a:r>
              <a:rPr lang="en-US" sz="2800" dirty="0"/>
              <a:t>% </a:t>
            </a:r>
            <a:r>
              <a:rPr lang="en-US" sz="2800" dirty="0" smtClean="0"/>
              <a:t>Life-threatening Allergic</a:t>
            </a:r>
            <a:endParaRPr lang="en-US" sz="2800" dirty="0"/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 Hives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Difficulty </a:t>
            </a:r>
            <a:r>
              <a:rPr lang="en-US" sz="2800" dirty="0"/>
              <a:t>breathing or </a:t>
            </a:r>
            <a:r>
              <a:rPr lang="en-US" sz="2800" dirty="0" smtClean="0"/>
              <a:t>swallowing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Wheezing </a:t>
            </a:r>
            <a:r>
              <a:rPr lang="en-US" sz="2800" dirty="0"/>
              <a:t>or similar </a:t>
            </a:r>
            <a:r>
              <a:rPr lang="en-US" sz="2800" dirty="0" smtClean="0"/>
              <a:t>symptoms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228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Information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 Mike and Debbie Seib</a:t>
            </a:r>
          </a:p>
          <a:p>
            <a:pPr lvl="1"/>
            <a:r>
              <a:rPr lang="en-US" sz="2800" dirty="0" smtClean="0"/>
              <a:t>317-432-4352 Mike’s Cell</a:t>
            </a:r>
          </a:p>
          <a:p>
            <a:pPr lvl="1"/>
            <a:r>
              <a:rPr lang="en-US" sz="2800" dirty="0" smtClean="0"/>
              <a:t>317-432-9578 Debbie’s Cell</a:t>
            </a:r>
          </a:p>
          <a:p>
            <a:pPr lvl="1"/>
            <a:r>
              <a:rPr lang="en-US" sz="2800" dirty="0" smtClean="0">
                <a:hlinkClick r:id="rId3"/>
              </a:rPr>
              <a:t>mike@seibshoosierhoney.com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Kathleen </a:t>
            </a:r>
            <a:r>
              <a:rPr lang="en-US" sz="2800" dirty="0" err="1" smtClean="0"/>
              <a:t>Prough</a:t>
            </a:r>
            <a:endParaRPr lang="en-US" sz="2800" dirty="0"/>
          </a:p>
          <a:p>
            <a:pPr lvl="1"/>
            <a:r>
              <a:rPr lang="en-US" sz="2800" dirty="0" smtClean="0"/>
              <a:t>317-412-3315 </a:t>
            </a:r>
            <a:r>
              <a:rPr lang="en-US" sz="2800" dirty="0"/>
              <a:t>Cell</a:t>
            </a:r>
          </a:p>
          <a:p>
            <a:pPr lvl="1"/>
            <a:r>
              <a:rPr lang="en-US" sz="2800" dirty="0" smtClean="0">
                <a:hlinkClick r:id="rId3"/>
              </a:rPr>
              <a:t>kprough</a:t>
            </a:r>
            <a:r>
              <a:rPr lang="en-US" sz="2800" dirty="0" smtClean="0"/>
              <a:t>@dnr.IN.gov</a:t>
            </a:r>
            <a:endParaRPr lang="en-US" sz="2800" dirty="0"/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709</Words>
  <Application>Microsoft Office PowerPoint</Application>
  <PresentationFormat>On-screen Show (4:3)</PresentationFormat>
  <Paragraphs>160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Know Your Bees</vt:lpstr>
      <vt:lpstr>Know Your Bees</vt:lpstr>
      <vt:lpstr>PowerPoint Presentation</vt:lpstr>
      <vt:lpstr>Paper Wasps</vt:lpstr>
      <vt:lpstr>Hornets</vt:lpstr>
      <vt:lpstr>Yellow Jackets</vt:lpstr>
      <vt:lpstr>Mud Daubers</vt:lpstr>
      <vt:lpstr>Mason Bees</vt:lpstr>
      <vt:lpstr>Carpenter Bees</vt:lpstr>
      <vt:lpstr>Bumble Bees</vt:lpstr>
      <vt:lpstr>Honey Bees</vt:lpstr>
      <vt:lpstr>Does and Don’ts</vt:lpstr>
      <vt:lpstr>If You Get Stung</vt:lpstr>
      <vt:lpstr>Additional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Beekeeping</dc:title>
  <dc:creator>Seib's Home Computer</dc:creator>
  <cp:lastModifiedBy>dlseib</cp:lastModifiedBy>
  <cp:revision>98</cp:revision>
  <cp:lastPrinted>2016-03-13T14:44:59Z</cp:lastPrinted>
  <dcterms:created xsi:type="dcterms:W3CDTF">2011-03-15T00:39:54Z</dcterms:created>
  <dcterms:modified xsi:type="dcterms:W3CDTF">2018-05-13T15:08:06Z</dcterms:modified>
</cp:coreProperties>
</file>